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5" r:id="rId4"/>
    <p:sldId id="267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DCBA237-144B-4E7A-5138-E36AF8BA1D5D}" name="Victoria de Miguel Yubero" initials="VdMY" userId="Victoria de Miguel Yubero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ADA"/>
    <a:srgbClr val="FE5B00"/>
    <a:srgbClr val="478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5F37-877F-4400-9ED2-F6A24E5E663C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8DE03-5616-48D4-A846-7B9B40C0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79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8DE03-5616-48D4-A846-7B9B40C05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5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37888-79B1-41F6-AB23-185336CC1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BDA1BD-F3E1-4919-875B-47302CB3C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9B4786-76F3-456B-8AC2-3DDB79466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4DCB-DA0F-4DCC-8A6F-E6886D252BCA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C0BF30-3A46-4649-A38A-485B9A7A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99EA7C-843C-4030-95D3-15D226F7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9087-03F2-4248-8101-437E79FA0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59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33DA81-BADC-4AE0-8AC9-B76E30D5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93C243-C320-4779-8CCD-80C555A18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996F6E-28C0-4989-AE91-9F527CAEA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4DCB-DA0F-4DCC-8A6F-E6886D252BCA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0CBCD-7854-4C1D-B1CF-65F3C6BE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808BC9-7385-456D-8B90-E242985D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9087-03F2-4248-8101-437E79FA0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88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60AB8B-3F6E-491F-BB11-B15A8DF4EF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60E1C0-EC18-4236-A627-6C194114C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448BF2-881F-4581-AD15-8CA0FC6D7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4DCB-DA0F-4DCC-8A6F-E6886D252BCA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965DE6-05A6-4B76-8110-06F8DF2D2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415BFD-3B15-45F6-B51F-4ADBF477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9087-03F2-4248-8101-437E79FA0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74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388E57-EA70-453E-AB3B-17C379AEB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447DB0-8C75-425F-8C2B-A40B8AB4F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2ED11D-4D4F-4FCE-94F7-3E0E60732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4DCB-DA0F-4DCC-8A6F-E6886D252BCA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B160C9-B257-4A2C-9682-FD3D9312B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7E5143-3A4B-4D19-ACCD-EA05AB3F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9087-03F2-4248-8101-437E79FA0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15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0AD40-A658-411E-892E-8525082A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BB2F81-6875-4812-AB65-160E39569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38DAF8-BDFA-4323-A36C-2DB5B879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4DCB-DA0F-4DCC-8A6F-E6886D252BCA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5A6AD6-D088-4D1F-A33F-A079B9E8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D96C55-68DC-4804-B64E-3699056D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9087-03F2-4248-8101-437E79FA0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31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A95433-7217-4005-8FAD-A41AFB097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DD35C9-5AF8-48FA-B099-0910349CE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429D40-B88B-4F52-8ED6-44525182F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A07380-C5DA-451D-99ED-F539469B1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4DCB-DA0F-4DCC-8A6F-E6886D252BCA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1B4EBF-4520-4B36-AF19-8D6D32FD4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DBA47A-E356-4E81-8C9E-14A5D9DE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9087-03F2-4248-8101-437E79FA0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93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C3DD2-8DC1-4A23-BA1E-1D9D6185F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C33DB0-FB68-4EA7-9A76-D0F29F461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C595BD-C250-47F6-A09C-12825D047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B034853-E403-4B72-9D4F-50C54CC55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4F66450-A31A-44E8-B641-4D1E674DD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3A633E8-55D0-40F5-8271-4EA1396E3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4DCB-DA0F-4DCC-8A6F-E6886D252BCA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822464-3C58-4A05-B881-48304D21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3A470B-B037-4137-94FA-A273A12F9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9087-03F2-4248-8101-437E79FA0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70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64CF12-A296-44C4-B478-FAFFECE63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72ED9A-267D-47CA-8440-9E82822CB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4DCB-DA0F-4DCC-8A6F-E6886D252BCA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88858CD-060F-4208-BDF6-9D4BDCE1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19EAB93-4A07-4413-AED6-9238A1E1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9087-03F2-4248-8101-437E79FA0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01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61C52B9-B757-4E21-8F58-80617AB8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4DCB-DA0F-4DCC-8A6F-E6886D252BCA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C5D7E44-7B51-4320-8572-619FA5919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F07E1CE-45BC-49A9-AA91-6EB01F92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9087-03F2-4248-8101-437E79FA0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96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C5C36-C608-486F-8245-CE14389BC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078EE9-F860-4AF3-A040-B27D2E692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049D25-9749-4AE1-A19E-2434C13B5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E80D78-44B2-4F66-963B-812975E7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4DCB-DA0F-4DCC-8A6F-E6886D252BCA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389866-4933-4A98-B3FC-738DE5CDC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2B5A2F-11C4-4277-926E-DFD6E4D4D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9087-03F2-4248-8101-437E79FA0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98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816EC-CF0E-4F8C-A9F7-432EC7031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AB57B65-5A82-4FE4-A5AA-9C1618B9C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F460DD-E3D0-4FC0-9F93-B15A89934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95BCE0-DCE6-4853-A754-62A17367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4DCB-DA0F-4DCC-8A6F-E6886D252BCA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D49AF1-7F68-41FA-AA27-E35876E8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A588A3-BBEA-49E6-A874-22EF97BE6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9087-03F2-4248-8101-437E79FA0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47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52BCAF9-4866-45F7-BDB6-3F3DE504C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403EF5-B099-4202-A909-20650FEF9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D45898-F716-4A8E-AEF2-C9DCA7023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A4DCB-DA0F-4DCC-8A6F-E6886D252BCA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B40C3D-947F-40DC-AFAF-6E02D83EC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0B6F8C-54DF-47A1-A8B7-40CB6ECF8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19087-03F2-4248-8101-437E79FA0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96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7000" r="-7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38532B-386F-49A8-A08B-490F1A99E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1" y="2794440"/>
            <a:ext cx="10640754" cy="775845"/>
          </a:xfrm>
        </p:spPr>
        <p:txBody>
          <a:bodyPr anchor="b">
            <a:noAutofit/>
          </a:bodyPr>
          <a:lstStyle/>
          <a:p>
            <a:r>
              <a:rPr lang="tr-TR" sz="2400" b="1" dirty="0">
                <a:solidFill>
                  <a:srgbClr val="16AAD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Digitalization of Training Contents for Middle Schools</a:t>
            </a:r>
            <a:r>
              <a:rPr lang="es-ES" sz="2400" b="1" dirty="0">
                <a:solidFill>
                  <a:srgbClr val="16AAD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400" b="1" dirty="0">
                <a:solidFill>
                  <a:srgbClr val="16AAD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1600" b="1" dirty="0">
                <a:solidFill>
                  <a:srgbClr val="16AAD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2020-1TR01-KA226-SCH-098485</a:t>
            </a:r>
            <a:endParaRPr lang="en-GB" sz="3200" dirty="0">
              <a:solidFill>
                <a:srgbClr val="16AADA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Resim 83">
            <a:extLst>
              <a:ext uri="{FF2B5EF4-FFF2-40B4-BE49-F238E27FC236}">
                <a16:creationId xmlns:a16="http://schemas.microsoft.com/office/drawing/2014/main" id="{32A53F8D-F8BA-4973-83D7-0EFACC1991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987" y="749630"/>
            <a:ext cx="9360582" cy="205933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4" name="Resim 81">
            <a:extLst>
              <a:ext uri="{FF2B5EF4-FFF2-40B4-BE49-F238E27FC236}">
                <a16:creationId xmlns:a16="http://schemas.microsoft.com/office/drawing/2014/main" id="{45EA71A9-A066-42C8-A8C4-430D3EABFA3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75"/>
          <a:stretch/>
        </p:blipFill>
        <p:spPr bwMode="auto">
          <a:xfrm>
            <a:off x="3706514" y="5590439"/>
            <a:ext cx="8156791" cy="7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338B29C-F06B-4776-8367-D955AC72B398}"/>
              </a:ext>
            </a:extLst>
          </p:cNvPr>
          <p:cNvSpPr txBox="1"/>
          <p:nvPr/>
        </p:nvSpPr>
        <p:spPr>
          <a:xfrm>
            <a:off x="2524760" y="4257433"/>
            <a:ext cx="8625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/>
              <a:t>Reuniune transnațională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Bucure</a:t>
            </a:r>
            <a:r>
              <a:rPr lang="ro-RO" sz="2400" b="1" dirty="0" smtClean="0"/>
              <a:t>ști</a:t>
            </a:r>
            <a:r>
              <a:rPr lang="es-ES" sz="2400" b="1" dirty="0" smtClean="0"/>
              <a:t>,</a:t>
            </a:r>
            <a:r>
              <a:rPr lang="ro-RO" sz="2400" b="1" dirty="0" smtClean="0"/>
              <a:t> </a:t>
            </a:r>
            <a:r>
              <a:rPr lang="es-ES" sz="2400" b="1" dirty="0" smtClean="0"/>
              <a:t>2</a:t>
            </a:r>
            <a:r>
              <a:rPr lang="ro-RO" sz="2400" b="1" dirty="0" smtClean="0"/>
              <a:t>8 februarie</a:t>
            </a:r>
            <a:r>
              <a:rPr lang="es-ES" sz="2400" b="1" dirty="0" smtClean="0"/>
              <a:t>-</a:t>
            </a:r>
            <a:r>
              <a:rPr lang="ro-RO" sz="2400" b="1" dirty="0" smtClean="0"/>
              <a:t>1 martie </a:t>
            </a:r>
            <a:r>
              <a:rPr lang="es-ES" sz="2400" b="1" dirty="0" smtClean="0"/>
              <a:t>202</a:t>
            </a:r>
            <a:r>
              <a:rPr lang="ro-RO" sz="2400" b="1" dirty="0" smtClean="0"/>
              <a:t>2</a:t>
            </a:r>
            <a:endParaRPr lang="en-GB" sz="2400" b="1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45ED63C-E701-4B89-8E25-A0B6D9BFB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968" y="634545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450708" tIns="45720" rIns="-541167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Number: 2020-1-TR01-KA226-SCH-098485</a:t>
            </a:r>
            <a:br>
              <a:rPr kumimoji="0" lang="tr-TR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tr-TR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Funded by the Erasmus+ Program of the European Union. However, European Commission and</a:t>
            </a:r>
            <a:br>
              <a:rPr kumimoji="0" lang="tr-TR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tr-TR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Turkish National Agency cannot be held responsible for any use which may be made of the information contained therein.</a:t>
            </a:r>
            <a:endParaRPr kumimoji="0" lang="tr-T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3" y="5685681"/>
            <a:ext cx="26955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33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81">
            <a:extLst>
              <a:ext uri="{FF2B5EF4-FFF2-40B4-BE49-F238E27FC236}">
                <a16:creationId xmlns:a16="http://schemas.microsoft.com/office/drawing/2014/main" id="{FDD21B25-C9FF-477B-B69A-7B8D6F4094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75"/>
          <a:stretch/>
        </p:blipFill>
        <p:spPr bwMode="auto">
          <a:xfrm>
            <a:off x="3706514" y="6025931"/>
            <a:ext cx="8156791" cy="70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3" y="6134793"/>
            <a:ext cx="26955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17483"/>
              </p:ext>
            </p:extLst>
          </p:nvPr>
        </p:nvGraphicFramePr>
        <p:xfrm>
          <a:off x="300859" y="68933"/>
          <a:ext cx="11562446" cy="6308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62446">
                  <a:extLst>
                    <a:ext uri="{9D8B030D-6E8A-4147-A177-3AD203B41FA5}">
                      <a16:colId xmlns:a16="http://schemas.microsoft.com/office/drawing/2014/main" val="3467772086"/>
                    </a:ext>
                  </a:extLst>
                </a:gridCol>
              </a:tblGrid>
              <a:tr h="1749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b="1" dirty="0" smtClean="0">
                          <a:solidFill>
                            <a:srgbClr val="0070C0"/>
                          </a:solidFill>
                          <a:effectLst/>
                        </a:rPr>
                        <a:t>MEETING AGENDA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ro-RO" sz="1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800" b="1" dirty="0" smtClean="0">
                          <a:solidFill>
                            <a:srgbClr val="0070C0"/>
                          </a:solidFill>
                          <a:effectLst/>
                        </a:rPr>
                        <a:t>O1.My Digital Class WP1.Framework of Digital Learning Outcomes for Science, Mathematics and English</a:t>
                      </a:r>
                      <a:endParaRPr lang="en-US" sz="1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tr-TR" sz="1800" b="0" dirty="0" smtClean="0">
                          <a:solidFill>
                            <a:srgbClr val="0070C0"/>
                          </a:solidFill>
                          <a:effectLst/>
                        </a:rPr>
                        <a:t>Presentation of draft version of the IO1.WP1.Framework of Digital Learning Outcomes for Science, Mathematics and English (BOUN)</a:t>
                      </a:r>
                      <a:endParaRPr lang="en-US" sz="1800" b="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tr-TR" sz="1800" b="0" dirty="0" smtClean="0">
                          <a:solidFill>
                            <a:srgbClr val="0070C0"/>
                          </a:solidFill>
                          <a:effectLst/>
                        </a:rPr>
                        <a:t>Qs &amp; As (All)</a:t>
                      </a:r>
                      <a:endParaRPr lang="en-US" sz="1800" b="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tr-TR" sz="1800" b="0" dirty="0" smtClean="0">
                          <a:solidFill>
                            <a:srgbClr val="0070C0"/>
                          </a:solidFill>
                          <a:effectLst/>
                        </a:rPr>
                        <a:t>Next Steps and Tasks (All) 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80" marR="43180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956202"/>
                  </a:ext>
                </a:extLst>
              </a:tr>
              <a:tr h="21210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800" b="1" dirty="0" smtClean="0">
                          <a:solidFill>
                            <a:srgbClr val="0070C0"/>
                          </a:solidFill>
                          <a:effectLst/>
                        </a:rPr>
                        <a:t>O1.My Digital Class WP2.Defining the Digital Training Content and the Methodology According to the LOs defined</a:t>
                      </a:r>
                      <a:endParaRPr lang="en-US" sz="1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tr-TR" sz="1800" b="0" dirty="0" smtClean="0">
                          <a:solidFill>
                            <a:srgbClr val="0070C0"/>
                          </a:solidFill>
                          <a:effectLst/>
                        </a:rPr>
                        <a:t>Presentation of the draft workplan for IO1.WP2.Defining the Digital Training Content and the Methodology According to the LOs defined (GoI)</a:t>
                      </a:r>
                      <a:endParaRPr lang="en-US" sz="1800" b="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tr-TR" sz="1800" b="0" dirty="0" smtClean="0">
                          <a:solidFill>
                            <a:srgbClr val="0070C0"/>
                          </a:solidFill>
                          <a:effectLst/>
                        </a:rPr>
                        <a:t>Discussions on the activity design (All)</a:t>
                      </a:r>
                      <a:endParaRPr lang="en-US" sz="1800" b="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tr-TR" sz="1800" b="0" dirty="0" smtClean="0">
                          <a:solidFill>
                            <a:srgbClr val="0070C0"/>
                          </a:solidFill>
                          <a:effectLst/>
                        </a:rPr>
                        <a:t>Qs &amp; As (All)</a:t>
                      </a:r>
                      <a:endParaRPr lang="en-US" sz="1800" b="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tr-TR" sz="1800" b="0" dirty="0" smtClean="0">
                          <a:solidFill>
                            <a:srgbClr val="0070C0"/>
                          </a:solidFill>
                          <a:effectLst/>
                        </a:rPr>
                        <a:t>Next Steps and Tasks (All)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80" marR="43180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848746"/>
                  </a:ext>
                </a:extLst>
              </a:tr>
              <a:tr h="174992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800" b="1" dirty="0" smtClean="0">
                          <a:solidFill>
                            <a:srgbClr val="0070C0"/>
                          </a:solidFill>
                          <a:effectLst/>
                        </a:rPr>
                        <a:t>O1.My Digital Class WP3. Digitools Platform</a:t>
                      </a:r>
                      <a:endParaRPr lang="en-US" sz="1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tr-TR" sz="1800" b="0" dirty="0" smtClean="0">
                          <a:solidFill>
                            <a:srgbClr val="0070C0"/>
                          </a:solidFill>
                          <a:effectLst/>
                        </a:rPr>
                        <a:t>Presentation of the Digitools website and platform (GoI)</a:t>
                      </a:r>
                      <a:endParaRPr lang="en-US" sz="1800" b="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tr-TR" sz="1800" b="0" dirty="0" smtClean="0">
                          <a:solidFill>
                            <a:srgbClr val="0070C0"/>
                          </a:solidFill>
                          <a:effectLst/>
                        </a:rPr>
                        <a:t>Qs &amp; As (All)</a:t>
                      </a:r>
                      <a:endParaRPr lang="en-US" sz="1800" b="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tr-TR" sz="1800" b="0" dirty="0" smtClean="0">
                          <a:solidFill>
                            <a:srgbClr val="0070C0"/>
                          </a:solidFill>
                          <a:effectLst/>
                        </a:rPr>
                        <a:t>Next Steps and Tasks (All)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80" marR="43180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696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93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835E3E-CB53-4BCC-BD16-60768DB77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0529"/>
            <a:ext cx="10515600" cy="50887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/>
          </a:p>
        </p:txBody>
      </p:sp>
      <p:pic>
        <p:nvPicPr>
          <p:cNvPr id="5" name="Resim 81">
            <a:extLst>
              <a:ext uri="{FF2B5EF4-FFF2-40B4-BE49-F238E27FC236}">
                <a16:creationId xmlns:a16="http://schemas.microsoft.com/office/drawing/2014/main" id="{FDD21B25-C9FF-477B-B69A-7B8D6F4094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75"/>
          <a:stretch/>
        </p:blipFill>
        <p:spPr bwMode="auto">
          <a:xfrm>
            <a:off x="3706514" y="6025931"/>
            <a:ext cx="8156791" cy="70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3" y="6134793"/>
            <a:ext cx="26955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79417"/>
              </p:ext>
            </p:extLst>
          </p:nvPr>
        </p:nvGraphicFramePr>
        <p:xfrm>
          <a:off x="743782" y="508001"/>
          <a:ext cx="10610018" cy="5011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10018">
                  <a:extLst>
                    <a:ext uri="{9D8B030D-6E8A-4147-A177-3AD203B41FA5}">
                      <a16:colId xmlns:a16="http://schemas.microsoft.com/office/drawing/2014/main" val="2272735635"/>
                    </a:ext>
                  </a:extLst>
                </a:gridCol>
              </a:tblGrid>
              <a:tr h="21168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3850" algn="l"/>
                        </a:tabLst>
                      </a:pPr>
                      <a:r>
                        <a:rPr lang="tr-TR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O2.Assessment and Evaluation Compass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323850" algn="l"/>
                        </a:tabLst>
                      </a:pPr>
                      <a:r>
                        <a:rPr lang="tr-TR" sz="1800" b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done so far (GoI)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323850" algn="l"/>
                        </a:tabLst>
                      </a:pPr>
                      <a:r>
                        <a:rPr lang="tr-TR" sz="1800" b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 of the tools for IO1.WP1.Analysis (All)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323850" algn="l"/>
                        </a:tabLst>
                      </a:pPr>
                      <a:r>
                        <a:rPr lang="tr-TR" sz="1800" b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Discussions on the design (All)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323850" algn="l"/>
                        </a:tabLst>
                      </a:pPr>
                      <a:r>
                        <a:rPr lang="tr-TR" sz="1800" b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 Steps and Tasks (All)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Noto Sans Symbols"/>
                        <a:cs typeface="Times New Roman" panose="02020603050405020304" pitchFamily="18" charset="0"/>
                      </a:endParaRPr>
                    </a:p>
                  </a:txBody>
                  <a:tcPr marL="43220" marR="4322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927745"/>
                  </a:ext>
                </a:extLst>
              </a:tr>
              <a:tr h="3887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3850" algn="l"/>
                        </a:tabLst>
                      </a:pP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20" marR="4322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095221"/>
                  </a:ext>
                </a:extLst>
              </a:tr>
              <a:tr h="25056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3850" algn="l"/>
                        </a:tabLst>
                      </a:pPr>
                      <a:r>
                        <a:rPr lang="tr-TR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IO3.Teachers As Mentors </a:t>
                      </a:r>
                      <a:r>
                        <a:rPr lang="tr-TR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Guidebook</a:t>
                      </a:r>
                      <a:r>
                        <a:rPr lang="ro-RO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coord ISJI 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323850" algn="l"/>
                        </a:tabLst>
                      </a:pPr>
                      <a:r>
                        <a:rPr lang="tr-TR" sz="1800" b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 of IO3.WP3. The workplan for defining the digital coaching skills for teachers (IASI)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323850" algn="l"/>
                        </a:tabLst>
                      </a:pPr>
                      <a:r>
                        <a:rPr lang="tr-TR" sz="1800" b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 of the good practices template (IASI)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323850" algn="l"/>
                        </a:tabLst>
                      </a:pPr>
                      <a:r>
                        <a:rPr lang="tr-TR" sz="1800" b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 of questionnaires for focus group meeting (INFODEF)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323850" algn="l"/>
                        </a:tabLst>
                      </a:pPr>
                      <a:r>
                        <a:rPr lang="tr-TR" sz="1800" b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Discussions on the improvement  (All)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●"/>
                        <a:tabLst>
                          <a:tab pos="323850" algn="l"/>
                        </a:tabLst>
                      </a:pPr>
                      <a:r>
                        <a:rPr lang="tr-TR" sz="1800" b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 Steps and Tasks (All)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Noto Sans Symbols"/>
                        <a:cs typeface="Times New Roman" panose="02020603050405020304" pitchFamily="18" charset="0"/>
                      </a:endParaRPr>
                    </a:p>
                  </a:txBody>
                  <a:tcPr marL="43220" marR="4322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592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7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81">
            <a:extLst>
              <a:ext uri="{FF2B5EF4-FFF2-40B4-BE49-F238E27FC236}">
                <a16:creationId xmlns:a16="http://schemas.microsoft.com/office/drawing/2014/main" id="{FDD21B25-C9FF-477B-B69A-7B8D6F4094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75"/>
          <a:stretch/>
        </p:blipFill>
        <p:spPr bwMode="auto">
          <a:xfrm>
            <a:off x="3706514" y="6025931"/>
            <a:ext cx="8156791" cy="70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3" y="6134793"/>
            <a:ext cx="26955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4600" y="306045"/>
            <a:ext cx="7164526" cy="53733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940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81">
            <a:extLst>
              <a:ext uri="{FF2B5EF4-FFF2-40B4-BE49-F238E27FC236}">
                <a16:creationId xmlns:a16="http://schemas.microsoft.com/office/drawing/2014/main" id="{FDD21B25-C9FF-477B-B69A-7B8D6F4094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75"/>
          <a:stretch/>
        </p:blipFill>
        <p:spPr bwMode="auto">
          <a:xfrm>
            <a:off x="3706514" y="6025931"/>
            <a:ext cx="8156791" cy="70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3" y="6134793"/>
            <a:ext cx="26955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0900" y="215900"/>
            <a:ext cx="74676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3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256</Words>
  <Application>Microsoft Office PowerPoint</Application>
  <PresentationFormat>Widescreen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Noto Sans Symbols</vt:lpstr>
      <vt:lpstr>Times New Roman</vt:lpstr>
      <vt:lpstr>Tema de Office</vt:lpstr>
      <vt:lpstr>Digitalization of Training Contents for Middle Schools 2020-1TR01-KA226-SCH-098485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Digitalization of Training Contents for Middle Schools</dc:title>
  <dc:creator>Victoria de Miguel Yubero</dc:creator>
  <cp:lastModifiedBy>gabi</cp:lastModifiedBy>
  <cp:revision>22</cp:revision>
  <dcterms:created xsi:type="dcterms:W3CDTF">2021-11-27T15:15:53Z</dcterms:created>
  <dcterms:modified xsi:type="dcterms:W3CDTF">2022-03-07T19:12:43Z</dcterms:modified>
</cp:coreProperties>
</file>